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97" r:id="rId10"/>
    <p:sldId id="298" r:id="rId11"/>
    <p:sldId id="299" r:id="rId12"/>
    <p:sldId id="300" r:id="rId13"/>
    <p:sldId id="301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AB11-8423-461E-B541-31C4C9E6D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B69A3-257B-47FD-871E-CAC7E0FF9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D002-CB61-417A-8D08-8F5A82D8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D2399-DE5E-425A-99B4-AC94F93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D046-A9D8-483F-B55F-32F1CCF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0EF8-E602-44E8-93CE-44030FAE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03C1C-0256-4D6E-B117-3B1558A4E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93D44-6C31-4E3B-8F49-834D55E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6F7C-F7BA-4C98-AC67-A4870A30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5673-C626-4EC6-84E7-8A0D44E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38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4C1FC-5D0A-498D-AFF9-3A94FCE2D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75EFE-804B-4A24-A1B1-A6E23CD9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6EB6-8048-4DBF-A289-4804EC3E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5370D-74B5-4B8F-8877-B13D3C95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D3D5-5542-42F4-B374-BC48338E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74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F0B6-2765-4B44-B5FB-9F036589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384F-20F5-444F-B1AF-7884BCB1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CA03E-69F2-4923-B60A-1FC6DF3C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F5E48-D666-4CDA-A56A-21DB6DB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506A-428B-4E15-AACC-ABF674C0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8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A45A-0F80-41BF-9947-0626AB93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49C96-DE9E-4D05-92C5-886098421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A625-60FA-40BF-B03F-3688979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8603-15D2-4306-AEA6-A6C12590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F3B1-C1F1-40DD-8669-C92FFCF7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1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A6FF-5484-4BC8-950B-76CE1CB9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0C20-FE27-436E-8E2A-4FD257167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FD8A9-434A-459C-9C96-A6E740B31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11DF5-240F-4871-AAFF-C17BA69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14EC7-BFD2-453E-90B8-D5782C1F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51B33-581C-49B7-9251-00584973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8B19-662A-4E63-991F-6AE384B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EA68B-4BF6-4BA8-BAD7-F0271805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643A-425A-4225-A4AB-DC4EBE40E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86DED-CD33-45CC-AB1A-A0C771139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A6D66-622F-4E3E-8E94-6FC6D2A95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59BC2-A084-4743-90FC-B53D4EE4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18F12-95D9-49E8-ACFB-1EDF0C3F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6AA93-8520-44E0-9AD5-2EC54F12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BB4A-8B8F-4885-A778-86E8F75D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9B3CF-7612-4532-BECB-B868618F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A8C16-2DA6-44DF-804C-D81334F5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7F73C-7AF1-4389-BCD2-CDEF27F5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4C29B-64E3-4A45-AD63-F378B5DD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8C3DE-D5A5-4F99-B8BB-755C908D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65EB4-1D81-4CFB-BC5F-482F6EB3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2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5BC5-00C8-4B6C-B26B-EF898F08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748A-3074-4848-9FB6-C9B552DF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F9DB-70A0-4BCE-B257-453F6720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FCBCC-F258-4CBC-8633-06CFA960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7A746-9169-49FB-9420-058B24A4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791D-6C5D-467D-9005-5CE998D5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32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7528-04B7-4E75-8EC0-956B57D7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E064-DF4F-4B43-9779-77F581F86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1FDA1-08EB-4268-AFFE-8D5FFDA50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B0511-8008-46E1-920E-58EAB1A8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7D4FD-AE08-42A3-8518-C5C9E71F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DD64-6416-4E9D-BDEF-7810F6F4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0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07B3E-B4A8-4151-8FBD-FC26D1DC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A9871-F45D-4030-90F8-F3273C2EB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834F-6804-4A57-8F22-C856E461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59A4-DDE9-45CF-B6E0-3E0F2FBD4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4B46-C7D9-4637-9ED2-460135D32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5328" y="17696"/>
            <a:ext cx="1213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We model sequential vaccination of 3 sub-populations. Each vaccination schedule lasts 90 days and aims for a variable coverage of the available </a:t>
            </a:r>
            <a:r>
              <a:rPr lang="en-GB" sz="1200" dirty="0" err="1"/>
              <a:t>susceptibles</a:t>
            </a:r>
            <a:r>
              <a:rPr lang="en-GB" sz="1200" dirty="0"/>
              <a:t>, </a:t>
            </a:r>
            <a:r>
              <a:rPr lang="en-GB" sz="1200" dirty="0" err="1"/>
              <a:t>infecteds</a:t>
            </a:r>
            <a:r>
              <a:rPr lang="en-GB" sz="1200" dirty="0"/>
              <a:t> and </a:t>
            </a:r>
            <a:r>
              <a:rPr lang="en-GB" sz="1200" dirty="0" err="1"/>
              <a:t>recovereds</a:t>
            </a:r>
            <a:r>
              <a:rPr lang="en-GB" sz="12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75907-8E4A-4B2E-AEB4-22F41696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" y="1227352"/>
            <a:ext cx="3629343" cy="5081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92FD-697E-472A-A265-544249F0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88" y="1176290"/>
            <a:ext cx="3665816" cy="513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9E371-99CC-4577-9BD6-B5B1FAF6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07" y="1176290"/>
            <a:ext cx="3665816" cy="5132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B4443-358C-4B84-8D26-C9548F620910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91EF8-3AFA-47A0-8872-F44D93E27D0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BD4DE-60AF-4E80-97C8-890ACEA13E8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</a:p>
        </p:txBody>
      </p:sp>
    </p:spTree>
    <p:extLst>
      <p:ext uri="{BB962C8B-B14F-4D97-AF65-F5344CB8AC3E}">
        <p14:creationId xmlns:p14="http://schemas.microsoft.com/office/powerpoint/2010/main" val="7439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First Group (</a:t>
            </a:r>
            <a:r>
              <a:rPr lang="en-GB" sz="1200" b="1" u="sng" dirty="0" err="1"/>
              <a:t>i</a:t>
            </a:r>
            <a:r>
              <a:rPr lang="en-GB" sz="1200" b="1" u="sng" dirty="0"/>
              <a:t>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first</a:t>
            </a:r>
            <a:r>
              <a:rPr lang="en-GB" sz="1200" dirty="0"/>
              <a:t> sub-population (</a:t>
            </a:r>
            <a:r>
              <a:rPr lang="en-GB" sz="1200" dirty="0" err="1"/>
              <a:t>i</a:t>
            </a:r>
            <a:r>
              <a:rPr lang="en-GB" sz="1200" dirty="0"/>
              <a:t>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1C259-5D7E-450B-A965-0B1BF734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07"/>
            <a:ext cx="3680362" cy="5152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27EFA-2734-475E-937E-004A697E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60" y="1184007"/>
            <a:ext cx="3680362" cy="515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48B1C-450D-4320-8D45-A106DC01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74" y="1193532"/>
            <a:ext cx="3680362" cy="5152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912831-B3CF-4586-BAC2-54ADC75E7CF5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D650-51D2-4A5A-BFB4-85972FB45537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6EC30-A6F1-4B00-99A2-EC33E3BC33CA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123BB-D707-4C33-AD4E-EAAEC4C7B8E9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0.088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9E5F-2B97-45B7-8613-C43B5409004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0.147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984D4-ACB4-4118-A037-2FA571BD6955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0.032</a:t>
            </a:r>
          </a:p>
        </p:txBody>
      </p:sp>
    </p:spTree>
    <p:extLst>
      <p:ext uri="{BB962C8B-B14F-4D97-AF65-F5344CB8AC3E}">
        <p14:creationId xmlns:p14="http://schemas.microsoft.com/office/powerpoint/2010/main" val="283818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Second Group (j)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second</a:t>
            </a:r>
            <a:r>
              <a:rPr lang="en-GB" sz="12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6CEBB-0BB9-4415-ACD4-41B2F215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" y="1190511"/>
            <a:ext cx="3674476" cy="5144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2659E-5616-4D76-882B-182DBBCD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80" y="1190511"/>
            <a:ext cx="3674476" cy="514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41822-5F07-40B8-8BCA-F6C2B52C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92" y="1190511"/>
            <a:ext cx="3674476" cy="5144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4CADB-7C96-4D88-B41B-49027D8692A9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5878B-684B-4EDE-ABC0-DCBD301D0CDD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ED9662-30A8-4A4C-BF5E-D0EABA40420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85F12-F99A-4508-83FD-C13ACFFE3EC4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D66CD-0E3A-4F45-8D75-F1226024F37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AD09B-C181-433E-8689-3C1E406ADBDE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</a:t>
            </a:r>
          </a:p>
        </p:txBody>
      </p:sp>
    </p:spTree>
    <p:extLst>
      <p:ext uri="{BB962C8B-B14F-4D97-AF65-F5344CB8AC3E}">
        <p14:creationId xmlns:p14="http://schemas.microsoft.com/office/powerpoint/2010/main" val="208200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0"/>
            <a:ext cx="12136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Third Group (k)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last</a:t>
            </a:r>
            <a:r>
              <a:rPr lang="en-GB" sz="12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41C2C-4C86-4DB4-9861-0A4A83BD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" y="1187247"/>
            <a:ext cx="3663054" cy="512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D0409-755D-4055-96B2-369F32B6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5" y="1187247"/>
            <a:ext cx="3663054" cy="5128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3788B-5D4E-4846-8B9C-A83A1D7DB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35" y="1187247"/>
            <a:ext cx="3663054" cy="5128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CE9E1-D656-47FB-A388-0F6D67EFB7EC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6B06A-E070-45BF-8212-9E3040B15162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00CC6F-210F-4F3B-8FBA-3CDAD493979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F8EC4-D266-4FDB-8609-7BD9E17DF3CB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0.0094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23010-2D99-470D-8A6D-B83E4C4D72A7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135EC-40D1-4881-BC14-A17544EB8F6C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</a:t>
            </a:r>
          </a:p>
        </p:txBody>
      </p:sp>
    </p:spTree>
    <p:extLst>
      <p:ext uri="{BB962C8B-B14F-4D97-AF65-F5344CB8AC3E}">
        <p14:creationId xmlns:p14="http://schemas.microsoft.com/office/powerpoint/2010/main" val="167618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0.154</a:t>
            </a:r>
          </a:p>
          <a:p>
            <a:r>
              <a:rPr lang="en-GB" sz="1100" dirty="0"/>
              <a:t>Attack Rate (j) – 0.142</a:t>
            </a:r>
          </a:p>
          <a:p>
            <a:r>
              <a:rPr lang="en-GB" sz="1100" dirty="0"/>
              <a:t>Attack Rate (k) – 0.182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0.131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0.182</a:t>
            </a:r>
          </a:p>
          <a:p>
            <a:r>
              <a:rPr lang="en-GB" sz="1100" dirty="0"/>
              <a:t>Attack Rate (j) – 0.256</a:t>
            </a:r>
          </a:p>
          <a:p>
            <a:r>
              <a:rPr lang="en-GB" sz="1100" dirty="0"/>
              <a:t>Attack Rate (k) – 0.286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0.147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0.151</a:t>
            </a:r>
          </a:p>
          <a:p>
            <a:r>
              <a:rPr lang="en-GB" sz="1100" dirty="0"/>
              <a:t>Attack Rate (j) – 0.153</a:t>
            </a:r>
          </a:p>
          <a:p>
            <a:r>
              <a:rPr lang="en-GB" sz="1100" dirty="0"/>
              <a:t>Attack Rate (k) – 0.181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0.012</a:t>
            </a:r>
          </a:p>
          <a:p>
            <a:r>
              <a:rPr lang="en-GB" sz="1100" dirty="0"/>
              <a:t>Attack Rate (j) – 0.014</a:t>
            </a:r>
          </a:p>
          <a:p>
            <a:r>
              <a:rPr lang="en-GB" sz="1100" dirty="0"/>
              <a:t>Attack Rate (k) – 0.015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0.0120</a:t>
            </a:r>
            <a:endParaRPr lang="en-GB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976DB-57AD-416C-B9F7-03A96DAF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14" y="307777"/>
            <a:ext cx="4086228" cy="408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04499B-AA2B-4C59-81D3-2205A327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12" y="307777"/>
            <a:ext cx="4086228" cy="4086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FDF19-3BB8-4523-88DF-6E87E833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7"/>
            <a:ext cx="4086229" cy="40862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F49B5-2A51-4982-8F30-6E2431AD68A8}"/>
              </a:ext>
            </a:extLst>
          </p:cNvPr>
          <p:cNvSpPr txBox="1"/>
          <p:nvPr/>
        </p:nvSpPr>
        <p:spPr>
          <a:xfrm>
            <a:off x="4486275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0.067</a:t>
            </a:r>
          </a:p>
          <a:p>
            <a:r>
              <a:rPr lang="en-GB" sz="1100" dirty="0"/>
              <a:t>Attack Rate (j) – 0.067</a:t>
            </a:r>
          </a:p>
          <a:p>
            <a:r>
              <a:rPr lang="en-GB" sz="1100" dirty="0"/>
              <a:t>Attack Rate (k) – 0.092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0.053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</a:t>
            </a:r>
          </a:p>
          <a:p>
            <a:r>
              <a:rPr lang="en-GB" sz="1100" dirty="0"/>
              <a:t>Attack Rate (j) – 0.223</a:t>
            </a:r>
          </a:p>
          <a:p>
            <a:r>
              <a:rPr lang="en-GB" sz="1100" dirty="0"/>
              <a:t>Attack Rate (k) – 0.274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0.088</a:t>
            </a:r>
            <a:endParaRPr lang="en-GB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96E8F-EA34-4F47-ADD0-06718FD1BDF2}"/>
              </a:ext>
            </a:extLst>
          </p:cNvPr>
          <p:cNvSpPr txBox="1"/>
          <p:nvPr/>
        </p:nvSpPr>
        <p:spPr>
          <a:xfrm>
            <a:off x="6358252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0.021</a:t>
            </a:r>
          </a:p>
          <a:p>
            <a:r>
              <a:rPr lang="en-GB" sz="1100" dirty="0"/>
              <a:t>Attack Rate (j) – 0.024</a:t>
            </a:r>
          </a:p>
          <a:p>
            <a:r>
              <a:rPr lang="en-GB" sz="1100" dirty="0"/>
              <a:t>Attack Rate (k) – 0.024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0.0186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0.0094</a:t>
            </a:r>
            <a:endParaRPr lang="en-GB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E14E5-12FE-4E9B-B200-4780EA9219A1}"/>
              </a:ext>
            </a:extLst>
          </p:cNvPr>
          <p:cNvSpPr txBox="1"/>
          <p:nvPr/>
        </p:nvSpPr>
        <p:spPr>
          <a:xfrm>
            <a:off x="8448046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0.073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AB269-23A6-4C06-96C5-C1BB795D290B}"/>
              </a:ext>
            </a:extLst>
          </p:cNvPr>
          <p:cNvSpPr txBox="1"/>
          <p:nvPr/>
        </p:nvSpPr>
        <p:spPr>
          <a:xfrm>
            <a:off x="10320023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0.008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B7FCD-FA79-422C-88F4-E9CBC0654B8B}"/>
              </a:ext>
            </a:extLst>
          </p:cNvPr>
          <p:cNvSpPr txBox="1"/>
          <p:nvPr/>
        </p:nvSpPr>
        <p:spPr>
          <a:xfrm>
            <a:off x="1049962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72820-AF9B-4F57-8C20-0C6B3EAD0AA5}"/>
              </a:ext>
            </a:extLst>
          </p:cNvPr>
          <p:cNvSpPr txBox="1"/>
          <p:nvPr/>
        </p:nvSpPr>
        <p:spPr>
          <a:xfrm>
            <a:off x="4736523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D020B-EB84-4569-AA1C-112C6BEE6483}"/>
              </a:ext>
            </a:extLst>
          </p:cNvPr>
          <p:cNvSpPr txBox="1"/>
          <p:nvPr/>
        </p:nvSpPr>
        <p:spPr>
          <a:xfrm>
            <a:off x="8604629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459977" y="2397948"/>
            <a:ext cx="52720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1.8 (25%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(no infections amongst those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BC39181-8B7A-4DEF-921E-F99009995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7571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0.0083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A745A-0E8D-46AD-AF49-8BC8F44A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985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16494-DDA4-427C-B115-0B0342EF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48985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</a:t>
            </a:r>
          </a:p>
          <a:p>
            <a:endParaRPr lang="en-GB" sz="16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6A8A94-9A67-437B-9A80-796E8B3F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555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/>
              <a:t> = </a:t>
            </a:r>
            <a:r>
              <a:rPr lang="en-GB" sz="1200" b="1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0.013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8649-11AF-46CE-B1B0-77F9CDAA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SENSITIVITY TO VACCINE COVERAGE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coverage. Coverage is varied from 90% (baseline), 70% to 50%.</a:t>
            </a:r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Microsoft Office PowerPoint</Application>
  <PresentationFormat>Widescreen</PresentationFormat>
  <Paragraphs>299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12</cp:revision>
  <dcterms:created xsi:type="dcterms:W3CDTF">2021-01-05T11:01:36Z</dcterms:created>
  <dcterms:modified xsi:type="dcterms:W3CDTF">2021-01-05T21:28:35Z</dcterms:modified>
</cp:coreProperties>
</file>